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228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457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685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9144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11430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1371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1600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1828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 b="def" i="def"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 b="def" i="def"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 b="def" i="def"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3835400"/>
            <a:ext cx="11658600" cy="3886200"/>
          </a:xfrm>
          <a:prstGeom prst="rect">
            <a:avLst/>
          </a:prstGeom>
        </p:spPr>
        <p:txBody>
          <a:bodyPr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2070100"/>
            <a:ext cx="11658600" cy="17780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idx="1"/>
          </p:nvPr>
        </p:nvSpPr>
        <p:spPr>
          <a:xfrm>
            <a:off x="673100" y="1320800"/>
            <a:ext cx="11658600" cy="746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/>
          <p:nvPr>
            <p:ph type="pic" sz="quarter" idx="13"/>
          </p:nvPr>
        </p:nvSpPr>
        <p:spPr>
          <a:xfrm>
            <a:off x="6502400" y="4813300"/>
            <a:ext cx="5600700" cy="40513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5" name="Image"/>
          <p:cNvSpPr/>
          <p:nvPr>
            <p:ph type="pic" sz="quarter" idx="14"/>
          </p:nvPr>
        </p:nvSpPr>
        <p:spPr>
          <a:xfrm>
            <a:off x="6502400" y="1079500"/>
            <a:ext cx="5600700" cy="3429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Image"/>
          <p:cNvSpPr/>
          <p:nvPr>
            <p:ph type="pic" sz="half" idx="15"/>
          </p:nvPr>
        </p:nvSpPr>
        <p:spPr>
          <a:xfrm>
            <a:off x="897846" y="1079500"/>
            <a:ext cx="4978401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Image"/>
          <p:cNvSpPr/>
          <p:nvPr>
            <p:ph type="pic" sz="half" idx="13"/>
          </p:nvPr>
        </p:nvSpPr>
        <p:spPr>
          <a:xfrm>
            <a:off x="68072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5" name="Image"/>
          <p:cNvSpPr/>
          <p:nvPr>
            <p:ph type="pic" sz="half" idx="14"/>
          </p:nvPr>
        </p:nvSpPr>
        <p:spPr>
          <a:xfrm>
            <a:off x="8890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6335522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— Johnny Appleseed"/>
          <p:cNvSpPr txBox="1"/>
          <p:nvPr>
            <p:ph type="body" sz="quarter" idx="13"/>
          </p:nvPr>
        </p:nvSpPr>
        <p:spPr>
          <a:xfrm>
            <a:off x="673100" y="6483350"/>
            <a:ext cx="11658600" cy="5588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52" sz="2600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/>
            <a:r>
              <a:t>— Johnny Appleseed</a:t>
            </a:r>
          </a:p>
        </p:txBody>
      </p:sp>
      <p:sp>
        <p:nvSpPr>
          <p:cNvPr id="124" name="Type a quote here."/>
          <p:cNvSpPr txBox="1"/>
          <p:nvPr>
            <p:ph type="body" sz="quarter" idx="14"/>
          </p:nvPr>
        </p:nvSpPr>
        <p:spPr>
          <a:xfrm>
            <a:off x="673100" y="5317839"/>
            <a:ext cx="11658600" cy="105756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464" sz="5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 defTabSz="914400"/>
            <a:r>
              <a:t>Type a quote here.</a:t>
            </a:r>
          </a:p>
        </p:txBody>
      </p:sp>
      <p:sp>
        <p:nvSpPr>
          <p:cNvPr id="125" name="”"/>
          <p:cNvSpPr txBox="1"/>
          <p:nvPr>
            <p:ph type="body" sz="quarter" idx="15"/>
          </p:nvPr>
        </p:nvSpPr>
        <p:spPr>
          <a:xfrm>
            <a:off x="6113659" y="70612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26" name="“"/>
          <p:cNvSpPr txBox="1"/>
          <p:nvPr>
            <p:ph type="body" sz="quarter" idx="16"/>
          </p:nvPr>
        </p:nvSpPr>
        <p:spPr>
          <a:xfrm>
            <a:off x="6113659" y="25654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13"/>
          </p:nvPr>
        </p:nvSpPr>
        <p:spPr>
          <a:xfrm>
            <a:off x="-5645" y="0"/>
            <a:ext cx="13004801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533400" y="3479800"/>
            <a:ext cx="11938000" cy="57658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73100" y="1168400"/>
            <a:ext cx="11658600" cy="13335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148" sz="7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73100" y="508000"/>
            <a:ext cx="11658600" cy="6731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876300" y="2330450"/>
            <a:ext cx="11277600" cy="6477000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  <a:lvl2pPr marL="0" indent="2286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2pPr>
            <a:lvl3pPr marL="0" indent="4572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3pPr>
            <a:lvl4pPr marL="0" indent="6858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4pPr>
            <a:lvl5pPr marL="0" indent="91440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Image"/>
          <p:cNvSpPr/>
          <p:nvPr>
            <p:ph type="pic" sz="half" idx="13"/>
          </p:nvPr>
        </p:nvSpPr>
        <p:spPr>
          <a:xfrm>
            <a:off x="6191619" y="1082886"/>
            <a:ext cx="5880101" cy="7747001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148" sz="74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1pPr>
            <a:lvl2pPr marL="0" indent="2286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2pPr>
            <a:lvl3pPr marL="0" indent="4572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3pPr>
            <a:lvl4pPr marL="0" indent="6858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4pPr>
            <a:lvl5pPr marL="0" indent="91440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donec quis nunc"/>
          <p:cNvSpPr txBox="1"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donec quis nunc"/>
          <p:cNvSpPr txBox="1"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/>
          <p:nvPr>
            <p:ph type="pic" sz="half" idx="13"/>
          </p:nvPr>
        </p:nvSpPr>
        <p:spPr>
          <a:xfrm>
            <a:off x="6172200" y="2324089"/>
            <a:ext cx="5943600" cy="6568573"/>
          </a:xfrm>
          <a:prstGeom prst="rect">
            <a:avLst/>
          </a:prstGeom>
          <a:effectLst>
            <a:outerShdw sx="100000" sy="100000" kx="0" ky="0" algn="b" rotWithShape="0" blurRad="190500" dist="8455" dir="5400000">
              <a:srgbClr val="000000"/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6" name="donec quis nunc"/>
          <p:cNvSpPr txBox="1"/>
          <p:nvPr>
            <p:ph type="body" sz="quarter" idx="14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8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sz="half" idx="1"/>
          </p:nvPr>
        </p:nvSpPr>
        <p:spPr>
          <a:xfrm>
            <a:off x="673100" y="2603500"/>
            <a:ext cx="4775200" cy="60198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pc="48" sz="2400"/>
            </a:lvl1pPr>
            <a:lvl2pPr>
              <a:spcBef>
                <a:spcPts val="2800"/>
              </a:spcBef>
              <a:defRPr spc="48" sz="2400"/>
            </a:lvl2pPr>
            <a:lvl3pPr>
              <a:spcBef>
                <a:spcPts val="2800"/>
              </a:spcBef>
              <a:defRPr spc="48" sz="2400"/>
            </a:lvl3pPr>
            <a:lvl4pPr>
              <a:spcBef>
                <a:spcPts val="2800"/>
              </a:spcBef>
              <a:defRPr spc="48" sz="2400"/>
            </a:lvl4pPr>
            <a:lvl5pPr>
              <a:spcBef>
                <a:spcPts val="2800"/>
              </a:spcBef>
              <a:defRPr spc="48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38817" y="9234278"/>
            <a:ext cx="327168" cy="33760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cap="all" spc="28" sz="1400">
                <a:solidFill>
                  <a:srgbClr val="9A958E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9pPr>
    </p:titleStyle>
    <p:bodyStyle>
      <a:lvl1pPr marL="381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762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143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1524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1905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2286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2667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3048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3429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10.png"/><Relationship Id="rId6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L-J Model of Arg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L-J Model of Argon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Sound Velocity :: TODO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Sound Velocity :: TODO</a:t>
            </a:r>
          </a:p>
        </p:txBody>
      </p:sp>
      <p:pic>
        <p:nvPicPr>
          <p:cNvPr id="228" name="secondderivative.png" descr="secondderivativ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12822" y="1874099"/>
            <a:ext cx="10179156" cy="600540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  <p:sp>
        <p:nvSpPr>
          <p:cNvPr id="229" name="184&lt;V_s&lt;213"/>
          <p:cNvSpPr txBox="1"/>
          <p:nvPr/>
        </p:nvSpPr>
        <p:spPr>
          <a:xfrm>
            <a:off x="5493969" y="8214082"/>
            <a:ext cx="2016862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184&lt;V_s&lt;213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creen Shot 2018-01-15 at 10.55.18.png" descr="Screen Shot 2018-01-15 at 10.55.1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33576" y="5856401"/>
            <a:ext cx="4443079" cy="671400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pic>
        <p:nvPicPr>
          <p:cNvPr id="161" name="Screen Shot 2018-01-15 at 11.52.27.png" descr="Screen Shot 2018-01-15 at 11.52.2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8184">
            <a:off x="2963276" y="3444791"/>
            <a:ext cx="6383680" cy="1424413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62" name="12-6 form of Lennard-Jones potential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</p:spPr>
        <p:txBody>
          <a:bodyPr anchor="t"/>
          <a:lstStyle>
            <a:lvl1pPr defTabSz="452627">
              <a:defRPr spc="79" sz="3959"/>
            </a:lvl1pPr>
          </a:lstStyle>
          <a:p>
            <a:pPr/>
            <a:r>
              <a:t>12-6 form of Lennard-Jones potential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L-J Mode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L-J Model</a:t>
            </a:r>
          </a:p>
        </p:txBody>
      </p:sp>
      <p:pic>
        <p:nvPicPr>
          <p:cNvPr id="165" name="Screen Shot 2018-01-15 at 15.31.31.png" descr="Screen Shot 2018-01-15 at 15.31.3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1937078"/>
            <a:ext cx="11099801" cy="63500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  <p:pic>
        <p:nvPicPr>
          <p:cNvPr id="166" name="Screen Shot 2018-01-15 at 16.01.48.png" descr="Screen Shot 2018-01-15 at 16.01.48.png"/>
          <p:cNvPicPr>
            <a:picLocks noChangeAspect="1"/>
          </p:cNvPicPr>
          <p:nvPr/>
        </p:nvPicPr>
        <p:blipFill>
          <a:blip r:embed="rId3">
            <a:extLst/>
          </a:blip>
          <a:srcRect l="197" t="0" r="197" b="0"/>
          <a:stretch>
            <a:fillRect/>
          </a:stretch>
        </p:blipFill>
        <p:spPr>
          <a:xfrm>
            <a:off x="2696746" y="1346200"/>
            <a:ext cx="6986807" cy="3831474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sp>
        <p:nvSpPr>
          <p:cNvPr id="167" name="Arrow"/>
          <p:cNvSpPr/>
          <p:nvPr/>
        </p:nvSpPr>
        <p:spPr>
          <a:xfrm rot="17858439">
            <a:off x="2844689" y="5604245"/>
            <a:ext cx="3032165" cy="226316"/>
          </a:xfrm>
          <a:prstGeom prst="rightArrow">
            <a:avLst>
              <a:gd name="adj1" fmla="val 21413"/>
              <a:gd name="adj2" fmla="val 148464"/>
            </a:avLst>
          </a:prstGeom>
          <a:solidFill>
            <a:srgbClr val="5B5854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2" sz="16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FCC or HCP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FCC or HCP?</a:t>
            </a:r>
          </a:p>
        </p:txBody>
      </p:sp>
      <p:graphicFrame>
        <p:nvGraphicFramePr>
          <p:cNvPr id="170" name="Table"/>
          <p:cNvGraphicFramePr/>
          <p:nvPr/>
        </p:nvGraphicFramePr>
        <p:xfrm>
          <a:off x="673100" y="1651000"/>
          <a:ext cx="11658601" cy="6451601"/>
        </p:xfrm>
        <a:graphic xmlns:a="http://schemas.openxmlformats.org/drawingml/2006/main">
          <a:graphicData uri="http://schemas.openxmlformats.org/drawingml/2006/table">
            <a:tbl>
              <a:tblPr firstCol="1" firstRow="1" lastCol="0" lastRow="0" bandCol="0" bandRow="1" rtl="0">
                <a:tableStyleId>{4C3C2611-4C71-4FC5-86AE-919BDF0F9419}</a:tableStyleId>
              </a:tblPr>
              <a:tblGrid>
                <a:gridCol w="2721314"/>
                <a:gridCol w="3853451"/>
                <a:gridCol w="5083834"/>
              </a:tblGrid>
              <a:tr h="1290320">
                <a:tc>
                  <a:txBody>
                    <a:bodyPr/>
                    <a:lstStyle/>
                    <a:p>
                      <a:pPr defTabSz="914400">
                        <a:defRPr b="0" cap="none" spc="0" sz="2200">
                          <a:sym typeface="Avenir Next Demi Bold"/>
                        </a:defRPr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b="0" cap="none" spc="0" sz="2200">
                          <a:sym typeface="Avenir Next Demi Bold"/>
                        </a:defRPr>
                      </a:pPr>
                      <a:r>
                        <a:t>Spacing</a:t>
                      </a:r>
                    </a:p>
                    <a:p>
                      <a:pPr defTabSz="914400">
                        <a:defRPr b="0" cap="none" spc="0" sz="2200">
                          <a:latin typeface="Helvetica"/>
                          <a:ea typeface="Helvetica"/>
                          <a:cs typeface="Helvetica"/>
                          <a:sym typeface="Helvetica"/>
                        </a:defRPr>
                      </a:pPr>
                      <a:r>
                        <a:t>Å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b="0" cap="none" spc="0" sz="2200">
                          <a:sym typeface="Avenir Next Demi Bold"/>
                        </a:defRPr>
                      </a:pPr>
                      <a:r>
                        <a:t>Energy</a:t>
                      </a:r>
                    </a:p>
                    <a:p>
                      <a:pPr defTabSz="914400">
                        <a:defRPr b="0" cap="none" spc="0" sz="2200">
                          <a:sym typeface="Avenir Next Demi Bold"/>
                        </a:defRPr>
                      </a:pPr>
                      <a:r>
                        <a:t>cm</a:t>
                      </a:r>
                      <a:r>
                        <a:rPr baseline="31999"/>
                        <a:t>-1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1290320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SC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3.56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-1132.4812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1290320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BCC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3.52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-1617.4023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1290320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FCC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3.64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-1712.5192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</a:tcPr>
                </a:tc>
              </a:tr>
              <a:tr h="1290320">
                <a:tc>
                  <a:txBody>
                    <a:bodyPr/>
                    <a:lstStyle/>
                    <a:p>
                      <a:pPr defTabSz="914400">
                        <a:defRPr b="0"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B5854"/>
                          </a:solidFill>
                          <a:sym typeface="Avenir Next Demi Bold"/>
                        </a:rPr>
                        <a:t>HCP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3.64</a:t>
                      </a:r>
                    </a:p>
                  </a:txBody>
                  <a:tcPr marL="50800" marR="50800" marT="50800" marB="50800" anchor="ctr" anchorCtr="0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defTabSz="914400">
                        <a:defRPr cap="none" spc="0" sz="1800">
                          <a:solidFill>
                            <a:srgbClr val="000000"/>
                          </a:solidFill>
                        </a:defRPr>
                      </a:pPr>
                      <a:r>
                        <a:rPr b="1" sz="2200">
                          <a:solidFill>
                            <a:srgbClr val="5B5854"/>
                          </a:solidFill>
                          <a:latin typeface="Avenir Next"/>
                          <a:ea typeface="Avenir Next"/>
                          <a:cs typeface="Avenir Next"/>
                          <a:sym typeface="Avenir Next"/>
                        </a:rPr>
                        <a:t>-1713.2478</a:t>
                      </a:r>
                    </a:p>
                  </a:txBody>
                  <a:tcPr marL="50800" marR="50800" marT="50800" marB="50800" anchor="ctr" anchorCtr="0" horzOverflow="overflow">
                    <a:lnR w="12700">
                      <a:miter lim="400000"/>
                    </a:lnR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  <p:sp>
        <p:nvSpPr>
          <p:cNvPr id="171" name="Rectangle"/>
          <p:cNvSpPr/>
          <p:nvPr/>
        </p:nvSpPr>
        <p:spPr>
          <a:xfrm>
            <a:off x="5401362" y="8561570"/>
            <a:ext cx="2477160" cy="51858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2" sz="16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172" name="0.00042"/>
          <p:cNvSpPr txBox="1"/>
          <p:nvPr/>
        </p:nvSpPr>
        <p:spPr>
          <a:xfrm>
            <a:off x="6032018" y="8561570"/>
            <a:ext cx="121584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0.00042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Adding Noice to the lattic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Adding Noice to the lattice</a:t>
            </a:r>
          </a:p>
        </p:txBody>
      </p:sp>
      <p:pic>
        <p:nvPicPr>
          <p:cNvPr id="175" name="energy_noise.png" descr="energy_nois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99293" y="1868531"/>
            <a:ext cx="9074944" cy="601653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Screen Shot 2018-01-15 at 16.16.22.png" descr="Screen Shot 2018-01-15 at 16.16.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3100" y="1587500"/>
            <a:ext cx="11658601" cy="6709195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  <p:sp>
        <p:nvSpPr>
          <p:cNvPr id="178" name="Using different potentia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Using different potentials</a:t>
            </a:r>
          </a:p>
        </p:txBody>
      </p:sp>
      <p:grpSp>
        <p:nvGrpSpPr>
          <p:cNvPr id="182" name="Group"/>
          <p:cNvGrpSpPr/>
          <p:nvPr/>
        </p:nvGrpSpPr>
        <p:grpSpPr>
          <a:xfrm>
            <a:off x="3304257" y="3780472"/>
            <a:ext cx="6464116" cy="1161626"/>
            <a:chOff x="0" y="0"/>
            <a:chExt cx="6464114" cy="1161624"/>
          </a:xfrm>
        </p:grpSpPr>
        <p:pic>
          <p:nvPicPr>
            <p:cNvPr id="179" name="Screen Shot 2018-01-15 at 11.14.23.png" descr="Screen Shot 2018-01-15 at 11.14.23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33214" y="412324"/>
              <a:ext cx="5930901" cy="749301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sp>
          <p:nvSpPr>
            <p:cNvPr id="180" name="Rectangle"/>
            <p:cNvSpPr/>
            <p:nvPr/>
          </p:nvSpPr>
          <p:spPr>
            <a:xfrm rot="19702397">
              <a:off x="27493" y="264807"/>
              <a:ext cx="1130352" cy="425005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32" sz="16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Futura"/>
                </a:defRPr>
              </a:pPr>
            </a:p>
          </p:txBody>
        </p:sp>
        <p:sp>
          <p:nvSpPr>
            <p:cNvPr id="181" name="BFW"/>
            <p:cNvSpPr txBox="1"/>
            <p:nvPr/>
          </p:nvSpPr>
          <p:spPr>
            <a:xfrm rot="19816395">
              <a:off x="205421" y="216959"/>
              <a:ext cx="774497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BFW</a:t>
              </a:r>
            </a:p>
          </p:txBody>
        </p:sp>
      </p:grpSp>
      <p:grpSp>
        <p:nvGrpSpPr>
          <p:cNvPr id="186" name="Group"/>
          <p:cNvGrpSpPr/>
          <p:nvPr/>
        </p:nvGrpSpPr>
        <p:grpSpPr>
          <a:xfrm>
            <a:off x="3304257" y="1730902"/>
            <a:ext cx="6396286" cy="1887843"/>
            <a:chOff x="0" y="0"/>
            <a:chExt cx="6396284" cy="1887842"/>
          </a:xfrm>
        </p:grpSpPr>
        <p:pic>
          <p:nvPicPr>
            <p:cNvPr id="183" name="Screen Shot 2018-01-15 at 11.15.46.png" descr="Screen Shot 2018-01-15 at 11.15.46.pn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465384" y="477309"/>
              <a:ext cx="5930901" cy="1410534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sp>
          <p:nvSpPr>
            <p:cNvPr id="184" name="Rectangle"/>
            <p:cNvSpPr/>
            <p:nvPr/>
          </p:nvSpPr>
          <p:spPr>
            <a:xfrm rot="19702397">
              <a:off x="27493" y="264807"/>
              <a:ext cx="1130352" cy="425005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32" sz="16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Futura"/>
                </a:defRPr>
              </a:pPr>
            </a:p>
          </p:txBody>
        </p:sp>
        <p:sp>
          <p:nvSpPr>
            <p:cNvPr id="185" name="HFD"/>
            <p:cNvSpPr txBox="1"/>
            <p:nvPr/>
          </p:nvSpPr>
          <p:spPr>
            <a:xfrm rot="19816395">
              <a:off x="222185" y="216959"/>
              <a:ext cx="740969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HFD</a:t>
              </a:r>
            </a:p>
          </p:txBody>
        </p:sp>
      </p:grpSp>
      <p:sp>
        <p:nvSpPr>
          <p:cNvPr id="187" name="Line"/>
          <p:cNvSpPr/>
          <p:nvPr/>
        </p:nvSpPr>
        <p:spPr>
          <a:xfrm flipV="1">
            <a:off x="1944956" y="2674823"/>
            <a:ext cx="1567726" cy="1567726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cap="all" spc="32" sz="16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188" name="Line"/>
          <p:cNvSpPr/>
          <p:nvPr/>
        </p:nvSpPr>
        <p:spPr>
          <a:xfrm flipV="1">
            <a:off x="2182257" y="4695549"/>
            <a:ext cx="1330425" cy="2326210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cap="all" spc="32" sz="16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189" name="Rectangle"/>
          <p:cNvSpPr/>
          <p:nvPr/>
        </p:nvSpPr>
        <p:spPr>
          <a:xfrm>
            <a:off x="8461962" y="4695549"/>
            <a:ext cx="2477160" cy="518580"/>
          </a:xfrm>
          <a:prstGeom prst="rect">
            <a:avLst/>
          </a:prstGeom>
          <a:blipFill>
            <a:blip r:embed="rId6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2" sz="16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190" name="0.00025"/>
          <p:cNvSpPr txBox="1"/>
          <p:nvPr/>
        </p:nvSpPr>
        <p:spPr>
          <a:xfrm>
            <a:off x="9092618" y="4695549"/>
            <a:ext cx="121584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0.00025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honon Disper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Phonon Dispersion</a:t>
            </a:r>
          </a:p>
        </p:txBody>
      </p:sp>
      <p:pic>
        <p:nvPicPr>
          <p:cNvPr id="193" name="Screen Shot 2018-01-15 at 11.27.00.png" descr="Screen Shot 2018-01-15 at 11.27.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72741" y="6181199"/>
            <a:ext cx="9812254" cy="11340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  <p:grpSp>
        <p:nvGrpSpPr>
          <p:cNvPr id="197" name="Group"/>
          <p:cNvGrpSpPr/>
          <p:nvPr/>
        </p:nvGrpSpPr>
        <p:grpSpPr>
          <a:xfrm>
            <a:off x="931977" y="1587500"/>
            <a:ext cx="10693781" cy="3778172"/>
            <a:chOff x="0" y="0"/>
            <a:chExt cx="10693779" cy="3778171"/>
          </a:xfrm>
        </p:grpSpPr>
        <p:pic>
          <p:nvPicPr>
            <p:cNvPr id="194" name="Screen Shot 2018-01-15 at 10.56.39.png" descr="Screen Shot 2018-01-15 at 10.56.39.pn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394079" y="349171"/>
              <a:ext cx="10299701" cy="3429001"/>
            </a:xfrm>
            <a:prstGeom prst="rect">
              <a:avLst/>
            </a:prstGeom>
            <a:ln w="12700" cap="flat">
              <a:noFill/>
              <a:miter lim="400000"/>
            </a:ln>
            <a:effectLst>
              <a:outerShdw sx="100000" sy="100000" kx="0" ky="0" algn="b" rotWithShape="0" blurRad="190500" dist="8455" dir="5400000">
                <a:srgbClr val="000000"/>
              </a:outerShdw>
            </a:effectLst>
          </p:spPr>
        </p:pic>
        <p:sp>
          <p:nvSpPr>
            <p:cNvPr id="195" name="Rectangle"/>
            <p:cNvSpPr/>
            <p:nvPr/>
          </p:nvSpPr>
          <p:spPr>
            <a:xfrm rot="20811520">
              <a:off x="56727" y="135920"/>
              <a:ext cx="1270001" cy="645306"/>
            </a:xfrm>
            <a:prstGeom prst="rect">
              <a:avLst/>
            </a:prstGeom>
            <a:blipFill rotWithShape="1">
              <a:blip r:embed="rId4"/>
              <a:srcRect l="0" t="0" r="0" b="0"/>
              <a:tile tx="0" ty="0" sx="100000" sy="100000" flip="none" algn="tl"/>
            </a:blip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cap="all" spc="32" sz="16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Futura"/>
                </a:defRPr>
              </a:pPr>
            </a:p>
          </p:txBody>
        </p:sp>
        <p:sp>
          <p:nvSpPr>
            <p:cNvPr id="196" name="FCC"/>
            <p:cNvSpPr txBox="1"/>
            <p:nvPr/>
          </p:nvSpPr>
          <p:spPr>
            <a:xfrm rot="20829047">
              <a:off x="332520" y="198854"/>
              <a:ext cx="718414" cy="520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t">
              <a:spAutoFit/>
            </a:bodyPr>
            <a:lstStyle>
              <a:lvl1pPr>
                <a:defRPr>
                  <a:solidFill>
                    <a:srgbClr val="FFFFFF"/>
                  </a:solidFill>
                </a:defRPr>
              </a:lvl1pPr>
            </a:lstStyle>
            <a:p>
              <a:pPr/>
              <a:r>
                <a:t>FCC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phononsdisp1.png" descr="phononsdisp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85404" y="1494978"/>
            <a:ext cx="9018192" cy="676364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  <p:sp>
        <p:nvSpPr>
          <p:cNvPr id="200" name="Phonon Disper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Phonon Dispersion</a:t>
            </a:r>
          </a:p>
        </p:txBody>
      </p:sp>
      <p:sp>
        <p:nvSpPr>
          <p:cNvPr id="201" name="Line"/>
          <p:cNvSpPr/>
          <p:nvPr/>
        </p:nvSpPr>
        <p:spPr>
          <a:xfrm flipV="1">
            <a:off x="5549899" y="2185201"/>
            <a:ext cx="1" cy="5414146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2" sz="16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202" name="Line"/>
          <p:cNvSpPr/>
          <p:nvPr/>
        </p:nvSpPr>
        <p:spPr>
          <a:xfrm flipV="1">
            <a:off x="6604000" y="2185201"/>
            <a:ext cx="0" cy="5414146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2" sz="16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203" name="Line"/>
          <p:cNvSpPr/>
          <p:nvPr/>
        </p:nvSpPr>
        <p:spPr>
          <a:xfrm flipV="1">
            <a:off x="7150100" y="2185201"/>
            <a:ext cx="0" cy="5383198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2" sz="16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204" name="Line"/>
          <p:cNvSpPr/>
          <p:nvPr/>
        </p:nvSpPr>
        <p:spPr>
          <a:xfrm flipV="1">
            <a:off x="9271000" y="2185201"/>
            <a:ext cx="0" cy="5383198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2" sz="16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205" name="𝚪"/>
          <p:cNvSpPr txBox="1"/>
          <p:nvPr/>
        </p:nvSpPr>
        <p:spPr>
          <a:xfrm>
            <a:off x="3311194" y="1645451"/>
            <a:ext cx="38801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𝚪</a:t>
            </a:r>
          </a:p>
        </p:txBody>
      </p:sp>
      <p:sp>
        <p:nvSpPr>
          <p:cNvPr id="206" name="𝚪"/>
          <p:cNvSpPr txBox="1"/>
          <p:nvPr/>
        </p:nvSpPr>
        <p:spPr>
          <a:xfrm>
            <a:off x="9076994" y="1626401"/>
            <a:ext cx="38801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𝚪</a:t>
            </a:r>
          </a:p>
        </p:txBody>
      </p:sp>
      <p:sp>
        <p:nvSpPr>
          <p:cNvPr id="207" name="X"/>
          <p:cNvSpPr txBox="1"/>
          <p:nvPr/>
        </p:nvSpPr>
        <p:spPr>
          <a:xfrm>
            <a:off x="5338927" y="1664501"/>
            <a:ext cx="39654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X</a:t>
            </a:r>
          </a:p>
        </p:txBody>
      </p:sp>
      <p:sp>
        <p:nvSpPr>
          <p:cNvPr id="208" name="W"/>
          <p:cNvSpPr txBox="1"/>
          <p:nvPr/>
        </p:nvSpPr>
        <p:spPr>
          <a:xfrm>
            <a:off x="6302247" y="1645451"/>
            <a:ext cx="492253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W</a:t>
            </a:r>
          </a:p>
        </p:txBody>
      </p:sp>
      <p:sp>
        <p:nvSpPr>
          <p:cNvPr id="209" name="K"/>
          <p:cNvSpPr txBox="1"/>
          <p:nvPr/>
        </p:nvSpPr>
        <p:spPr>
          <a:xfrm>
            <a:off x="6939127" y="1664501"/>
            <a:ext cx="39654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K</a:t>
            </a:r>
          </a:p>
        </p:txBody>
      </p:sp>
      <p:sp>
        <p:nvSpPr>
          <p:cNvPr id="210" name="L"/>
          <p:cNvSpPr txBox="1"/>
          <p:nvPr/>
        </p:nvSpPr>
        <p:spPr>
          <a:xfrm>
            <a:off x="10070287" y="1645451"/>
            <a:ext cx="35722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phononsdisp1.png" descr="phononsdisp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85404" y="1494978"/>
            <a:ext cx="9018192" cy="676364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</p:spPr>
      </p:pic>
      <p:sp>
        <p:nvSpPr>
          <p:cNvPr id="213" name="Phonon Dispersio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Phonon Dispersion</a:t>
            </a:r>
          </a:p>
        </p:txBody>
      </p:sp>
      <p:sp>
        <p:nvSpPr>
          <p:cNvPr id="214" name="Line"/>
          <p:cNvSpPr/>
          <p:nvPr/>
        </p:nvSpPr>
        <p:spPr>
          <a:xfrm flipV="1">
            <a:off x="5549900" y="2185202"/>
            <a:ext cx="0" cy="5414145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2" sz="16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215" name="Line"/>
          <p:cNvSpPr/>
          <p:nvPr/>
        </p:nvSpPr>
        <p:spPr>
          <a:xfrm flipV="1">
            <a:off x="6604000" y="2185201"/>
            <a:ext cx="1" cy="5414146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2" sz="16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216" name="Line"/>
          <p:cNvSpPr/>
          <p:nvPr/>
        </p:nvSpPr>
        <p:spPr>
          <a:xfrm flipV="1">
            <a:off x="7150100" y="2185201"/>
            <a:ext cx="0" cy="5383198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2" sz="16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217" name="Line"/>
          <p:cNvSpPr/>
          <p:nvPr/>
        </p:nvSpPr>
        <p:spPr>
          <a:xfrm flipV="1">
            <a:off x="9271000" y="2185201"/>
            <a:ext cx="0" cy="5383198"/>
          </a:xfrm>
          <a:prstGeom prst="line">
            <a:avLst/>
          </a:prstGeom>
          <a:ln w="25400">
            <a:solidFill>
              <a:schemeClr val="accent5">
                <a:alpha val="75000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cap="all" spc="32" sz="1600">
                <a:latin typeface="+mn-lt"/>
                <a:ea typeface="+mn-ea"/>
                <a:cs typeface="+mn-cs"/>
                <a:sym typeface="Futura"/>
              </a:defRPr>
            </a:pPr>
          </a:p>
        </p:txBody>
      </p:sp>
      <p:sp>
        <p:nvSpPr>
          <p:cNvPr id="218" name="𝚪"/>
          <p:cNvSpPr txBox="1"/>
          <p:nvPr/>
        </p:nvSpPr>
        <p:spPr>
          <a:xfrm>
            <a:off x="3311194" y="1645452"/>
            <a:ext cx="38801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𝚪</a:t>
            </a:r>
          </a:p>
        </p:txBody>
      </p:sp>
      <p:sp>
        <p:nvSpPr>
          <p:cNvPr id="219" name="𝚪"/>
          <p:cNvSpPr txBox="1"/>
          <p:nvPr/>
        </p:nvSpPr>
        <p:spPr>
          <a:xfrm>
            <a:off x="9076994" y="1626402"/>
            <a:ext cx="388012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𝚪</a:t>
            </a:r>
          </a:p>
        </p:txBody>
      </p:sp>
      <p:sp>
        <p:nvSpPr>
          <p:cNvPr id="220" name="X"/>
          <p:cNvSpPr txBox="1"/>
          <p:nvPr/>
        </p:nvSpPr>
        <p:spPr>
          <a:xfrm>
            <a:off x="5338927" y="1664502"/>
            <a:ext cx="39654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X</a:t>
            </a:r>
          </a:p>
        </p:txBody>
      </p:sp>
      <p:sp>
        <p:nvSpPr>
          <p:cNvPr id="221" name="W"/>
          <p:cNvSpPr txBox="1"/>
          <p:nvPr/>
        </p:nvSpPr>
        <p:spPr>
          <a:xfrm>
            <a:off x="6302247" y="1645452"/>
            <a:ext cx="492253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W</a:t>
            </a:r>
          </a:p>
        </p:txBody>
      </p:sp>
      <p:sp>
        <p:nvSpPr>
          <p:cNvPr id="222" name="K"/>
          <p:cNvSpPr txBox="1"/>
          <p:nvPr/>
        </p:nvSpPr>
        <p:spPr>
          <a:xfrm>
            <a:off x="6939127" y="1664502"/>
            <a:ext cx="39654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K</a:t>
            </a:r>
          </a:p>
        </p:txBody>
      </p:sp>
      <p:sp>
        <p:nvSpPr>
          <p:cNvPr id="223" name="L"/>
          <p:cNvSpPr txBox="1"/>
          <p:nvPr/>
        </p:nvSpPr>
        <p:spPr>
          <a:xfrm>
            <a:off x="10070287" y="1645452"/>
            <a:ext cx="357226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 L</a:t>
            </a:r>
          </a:p>
        </p:txBody>
      </p:sp>
      <p:sp>
        <p:nvSpPr>
          <p:cNvPr id="224" name="123"/>
          <p:cNvSpPr txBox="1"/>
          <p:nvPr/>
        </p:nvSpPr>
        <p:spPr>
          <a:xfrm>
            <a:off x="3699205" y="6695900"/>
            <a:ext cx="622707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123</a:t>
            </a:r>
          </a:p>
        </p:txBody>
      </p:sp>
      <p:sp>
        <p:nvSpPr>
          <p:cNvPr id="225" name="184"/>
          <p:cNvSpPr txBox="1"/>
          <p:nvPr/>
        </p:nvSpPr>
        <p:spPr>
          <a:xfrm>
            <a:off x="8737599" y="5182770"/>
            <a:ext cx="622708" cy="520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/>
            <a:r>
              <a:t>184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